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Fira Sans" panose="020B0503050000020004" pitchFamily="34" charset="0"/>
      <p:regular r:id="rId14"/>
    </p:embeddedFont>
    <p:embeddedFont>
      <p:font typeface="Fira Sans Bold" panose="020B0803050000020004" charset="0"/>
      <p:regular r:id="rId15"/>
    </p:embeddedFont>
    <p:embeddedFont>
      <p:font typeface="Fira Sans Light" panose="020B0403050000020004" pitchFamily="34" charset="0"/>
      <p:regular r:id="rId16"/>
    </p:embeddedFont>
    <p:embeddedFont>
      <p:font typeface="Fira Sans Semi-Bold" panose="020B0604020202020204" charset="0"/>
      <p:regular r:id="rId17"/>
    </p:embeddedFont>
    <p:embeddedFont>
      <p:font typeface="Fira Sans Ultra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70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6331606" y="1615441"/>
            <a:ext cx="15607423" cy="13022513"/>
            <a:chOff x="0" y="0"/>
            <a:chExt cx="6438437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38437" cy="5372100"/>
            </a:xfrm>
            <a:custGeom>
              <a:avLst/>
              <a:gdLst/>
              <a:ahLst/>
              <a:cxnLst/>
              <a:rect l="l" t="t" r="r" b="b"/>
              <a:pathLst>
                <a:path w="6438437" h="5372100">
                  <a:moveTo>
                    <a:pt x="488776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887767" y="5372100"/>
                  </a:lnTo>
                  <a:lnTo>
                    <a:pt x="6438437" y="2686050"/>
                  </a:lnTo>
                  <a:lnTo>
                    <a:pt x="4887767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fr-M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7230472" y="-3289212"/>
            <a:ext cx="15838258" cy="15160834"/>
            <a:chOff x="0" y="0"/>
            <a:chExt cx="3874101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74101" cy="3708400"/>
            </a:xfrm>
            <a:custGeom>
              <a:avLst/>
              <a:gdLst/>
              <a:ahLst/>
              <a:cxnLst/>
              <a:rect l="l" t="t" r="r" b="b"/>
              <a:pathLst>
                <a:path w="3874101" h="3708400">
                  <a:moveTo>
                    <a:pt x="2905575" y="0"/>
                  </a:moveTo>
                  <a:lnTo>
                    <a:pt x="968525" y="0"/>
                  </a:lnTo>
                  <a:lnTo>
                    <a:pt x="0" y="1854200"/>
                  </a:lnTo>
                  <a:lnTo>
                    <a:pt x="968525" y="3708400"/>
                  </a:lnTo>
                  <a:lnTo>
                    <a:pt x="2905576" y="3708400"/>
                  </a:lnTo>
                  <a:lnTo>
                    <a:pt x="3874101" y="1854200"/>
                  </a:lnTo>
                  <a:close/>
                </a:path>
              </a:pathLst>
            </a:custGeom>
            <a:blipFill>
              <a:blip r:embed="rId2"/>
              <a:stretch>
                <a:fillRect l="-1604" r="-48346" b="-4565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4848051" y="-8756720"/>
            <a:ext cx="15712963" cy="13047924"/>
            <a:chOff x="0" y="0"/>
            <a:chExt cx="6469351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69351" cy="5372100"/>
            </a:xfrm>
            <a:custGeom>
              <a:avLst/>
              <a:gdLst/>
              <a:ahLst/>
              <a:cxnLst/>
              <a:rect l="l" t="t" r="r" b="b"/>
              <a:pathLst>
                <a:path w="6469351" h="5372100">
                  <a:moveTo>
                    <a:pt x="491868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18681" y="5372100"/>
                  </a:lnTo>
                  <a:lnTo>
                    <a:pt x="6469351" y="2686050"/>
                  </a:lnTo>
                  <a:lnTo>
                    <a:pt x="49186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234293" y="414094"/>
            <a:ext cx="4950889" cy="1105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8402274" y="115263"/>
            <a:ext cx="10789547" cy="324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09"/>
              </a:lnSpc>
            </a:pPr>
            <a:endParaRPr/>
          </a:p>
          <a:p>
            <a:pPr algn="r">
              <a:lnSpc>
                <a:spcPts val="5109"/>
              </a:lnSpc>
            </a:pPr>
            <a:endParaRPr/>
          </a:p>
          <a:p>
            <a:pPr algn="l">
              <a:lnSpc>
                <a:spcPts val="5109"/>
              </a:lnSpc>
            </a:pPr>
            <a:r>
              <a:rPr lang="en-US" sz="4257" b="1" spc="127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MOROCCAN DARIJA SPEECH </a:t>
            </a:r>
          </a:p>
          <a:p>
            <a:pPr algn="l">
              <a:lnSpc>
                <a:spcPts val="5109"/>
              </a:lnSpc>
            </a:pPr>
            <a:r>
              <a:rPr lang="en-US" sz="4257" b="1" spc="127">
                <a:solidFill>
                  <a:srgbClr val="1836B2"/>
                </a:solidFill>
                <a:latin typeface="Fira Sans Ultra-Bold"/>
                <a:ea typeface="Fira Sans Ultra-Bold"/>
                <a:cs typeface="Fira Sans Ultra-Bold"/>
                <a:sym typeface="Fira Sans Ultra-Bold"/>
              </a:rPr>
              <a:t>RECOGNITION USING WHISPER</a:t>
            </a:r>
          </a:p>
          <a:p>
            <a:pPr algn="r">
              <a:lnSpc>
                <a:spcPts val="5109"/>
              </a:lnSpc>
            </a:pPr>
            <a:endParaRPr lang="en-US" sz="4257" b="1" spc="127">
              <a:solidFill>
                <a:srgbClr val="1836B2"/>
              </a:solidFill>
              <a:latin typeface="Fira Sans Ultra-Bold"/>
              <a:ea typeface="Fira Sans Ultra-Bold"/>
              <a:cs typeface="Fira Sans Ultra-Bold"/>
              <a:sym typeface="Fira Sans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50509" y="4510141"/>
            <a:ext cx="10341312" cy="203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7"/>
              </a:lnSpc>
            </a:pPr>
            <a:r>
              <a:rPr lang="en-US" sz="2319" spc="69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By</a:t>
            </a:r>
          </a:p>
          <a:p>
            <a:pPr algn="just">
              <a:lnSpc>
                <a:spcPts val="3247"/>
              </a:lnSpc>
            </a:pPr>
            <a:r>
              <a:rPr lang="en-US" sz="2319" spc="69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    </a:t>
            </a:r>
          </a:p>
          <a:p>
            <a:pPr algn="just">
              <a:lnSpc>
                <a:spcPts val="3247"/>
              </a:lnSpc>
            </a:pPr>
            <a:r>
              <a:rPr lang="en-US" sz="2319" spc="69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Ali ASOUAB</a:t>
            </a:r>
          </a:p>
          <a:p>
            <a:pPr algn="just">
              <a:lnSpc>
                <a:spcPts val="3247"/>
              </a:lnSpc>
            </a:pPr>
            <a:r>
              <a:rPr lang="en-US" sz="2319" spc="69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Mohamed AISSAM</a:t>
            </a:r>
          </a:p>
          <a:p>
            <a:pPr algn="just">
              <a:lnSpc>
                <a:spcPts val="3247"/>
              </a:lnSpc>
            </a:pPr>
            <a:r>
              <a:rPr lang="en-US" sz="2319" spc="69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Ahmed BENBRAHIM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0291" y="8181975"/>
            <a:ext cx="8711491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Supervised by :  Dr Hakim </a:t>
            </a:r>
            <a:r>
              <a:rPr lang="en-US" sz="3500" b="1" spc="105" dirty="0" err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Hafidi</a:t>
            </a:r>
            <a:r>
              <a:rPr lang="en-US" sz="35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5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                        </a:t>
            </a:r>
          </a:p>
          <a:p>
            <a:pPr algn="l">
              <a:lnSpc>
                <a:spcPts val="4200"/>
              </a:lnSpc>
            </a:pPr>
            <a:r>
              <a:rPr lang="en-US" sz="3500" b="1" spc="105" dirty="0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  </a:t>
            </a:r>
          </a:p>
          <a:p>
            <a:pPr algn="l">
              <a:lnSpc>
                <a:spcPts val="4200"/>
              </a:lnSpc>
            </a:pPr>
            <a:endParaRPr lang="en-US" sz="3500" b="1" spc="105" dirty="0">
              <a:solidFill>
                <a:srgbClr val="FFFFFF"/>
              </a:solidFill>
              <a:latin typeface="Fira Sans Semi-Bold"/>
              <a:ea typeface="Fira Sans Semi-Bold"/>
              <a:cs typeface="Fira Sans Semi-Bold"/>
              <a:sym typeface="Fira Sans Semi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1560" y="3942704"/>
            <a:ext cx="17028338" cy="256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54"/>
              </a:lnSpc>
            </a:pPr>
            <a:r>
              <a:rPr lang="en-US" sz="17958" b="1" spc="-179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DEMO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82016" y="-680491"/>
            <a:ext cx="11774707" cy="10196366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09" b="-36609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0860" y="9515874"/>
            <a:ext cx="15007818" cy="1542251"/>
            <a:chOff x="0" y="0"/>
            <a:chExt cx="52276502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276505" cy="5372100"/>
            </a:xfrm>
            <a:custGeom>
              <a:avLst/>
              <a:gdLst/>
              <a:ahLst/>
              <a:cxnLst/>
              <a:rect l="l" t="t" r="r" b="b"/>
              <a:pathLst>
                <a:path w="52276505" h="5372100">
                  <a:moveTo>
                    <a:pt x="5072583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0725831" y="5372100"/>
                  </a:lnTo>
                  <a:lnTo>
                    <a:pt x="52276505" y="2686050"/>
                  </a:lnTo>
                  <a:lnTo>
                    <a:pt x="507258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MA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195225" y="6868687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3" name="TextBox 3"/>
          <p:cNvSpPr txBox="1"/>
          <p:nvPr/>
        </p:nvSpPr>
        <p:spPr>
          <a:xfrm>
            <a:off x="5049771" y="3931745"/>
            <a:ext cx="9020743" cy="177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26"/>
              </a:lnSpc>
            </a:pPr>
            <a:r>
              <a:rPr lang="en-US" sz="12479" b="1">
                <a:solidFill>
                  <a:srgbClr val="FFFFFF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THANK YOU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9297" y="808063"/>
            <a:ext cx="1288611" cy="735755"/>
          </a:xfrm>
          <a:custGeom>
            <a:avLst/>
            <a:gdLst/>
            <a:ahLst/>
            <a:cxnLst/>
            <a:rect l="l" t="t" r="r" b="b"/>
            <a:pathLst>
              <a:path w="1288611" h="735755">
                <a:moveTo>
                  <a:pt x="0" y="0"/>
                </a:moveTo>
                <a:lnTo>
                  <a:pt x="1288611" y="0"/>
                </a:lnTo>
                <a:lnTo>
                  <a:pt x="1288611" y="735755"/>
                </a:lnTo>
                <a:lnTo>
                  <a:pt x="0" y="735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3" name="TextBox 3"/>
          <p:cNvSpPr txBox="1"/>
          <p:nvPr/>
        </p:nvSpPr>
        <p:spPr>
          <a:xfrm>
            <a:off x="3560563" y="808447"/>
            <a:ext cx="13014064" cy="78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7"/>
              </a:lnSpc>
            </a:pPr>
            <a:r>
              <a:rPr lang="en-US" sz="547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Model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87190" y="1993371"/>
            <a:ext cx="12591756" cy="514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7" b="1" spc="12">
                <a:solidFill>
                  <a:srgbClr val="1836B2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Evaluation Metrics:</a:t>
            </a:r>
          </a:p>
          <a:p>
            <a:pPr algn="l">
              <a:lnSpc>
                <a:spcPts val="3103"/>
              </a:lnSpc>
              <a:spcBef>
                <a:spcPct val="0"/>
              </a:spcBef>
            </a:pPr>
            <a:endParaRPr lang="en-US" sz="2417" b="1" spc="12">
              <a:solidFill>
                <a:srgbClr val="1836B2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algn="l">
              <a:lnSpc>
                <a:spcPts val="3103"/>
              </a:lnSpc>
              <a:spcBef>
                <a:spcPct val="0"/>
              </a:spcBef>
            </a:pPr>
            <a:endParaRPr lang="en-US" sz="2417" b="1" spc="12">
              <a:solidFill>
                <a:srgbClr val="1836B2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marL="478679" lvl="1" indent="-239340" algn="l">
              <a:lnSpc>
                <a:spcPts val="3103"/>
              </a:lnSpc>
              <a:buFont typeface="Arial"/>
              <a:buChar char="•"/>
            </a:pPr>
            <a:r>
              <a:rPr lang="en-US" sz="2217" b="1" spc="11">
                <a:solidFill>
                  <a:srgbClr val="86C7ED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Word Error Rate (WER):</a:t>
            </a:r>
            <a:r>
              <a:rPr lang="en-US" sz="2217" spc="1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10%</a:t>
            </a:r>
          </a:p>
          <a:p>
            <a:pPr algn="l">
              <a:lnSpc>
                <a:spcPts val="3103"/>
              </a:lnSpc>
            </a:pPr>
            <a:r>
              <a:rPr lang="en-US" sz="2217" spc="1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This indicates that the model's transcription accuracy is 90%, with only 10% of words being inaccurately transcribed.</a:t>
            </a:r>
          </a:p>
          <a:p>
            <a:pPr algn="l">
              <a:lnSpc>
                <a:spcPts val="3103"/>
              </a:lnSpc>
            </a:pPr>
            <a:endParaRPr lang="en-US" sz="2217" spc="1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78679" lvl="1" indent="-239340" algn="l">
              <a:lnSpc>
                <a:spcPts val="3103"/>
              </a:lnSpc>
              <a:buFont typeface="Arial"/>
              <a:buChar char="•"/>
            </a:pPr>
            <a:r>
              <a:rPr lang="en-US" sz="2217" b="1" spc="11">
                <a:solidFill>
                  <a:srgbClr val="86C7ED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Qualitative Analysis</a:t>
            </a:r>
            <a:r>
              <a:rPr lang="en-US" sz="2217" spc="11">
                <a:solidFill>
                  <a:srgbClr val="1836B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: </a:t>
            </a:r>
          </a:p>
          <a:p>
            <a:pPr algn="l">
              <a:lnSpc>
                <a:spcPts val="3103"/>
              </a:lnSpc>
            </a:pPr>
            <a:r>
              <a:rPr lang="en-US" sz="2217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 manual review of randomly selected transcriptions was conducted to assess transcription quality, ensuring that the results meet the desired standards.</a:t>
            </a:r>
          </a:p>
          <a:p>
            <a:pPr algn="l">
              <a:lnSpc>
                <a:spcPts val="3103"/>
              </a:lnSpc>
            </a:pPr>
            <a:endParaRPr lang="en-US" sz="2217" spc="11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algn="l">
              <a:lnSpc>
                <a:spcPts val="3103"/>
              </a:lnSpc>
              <a:spcBef>
                <a:spcPct val="0"/>
              </a:spcBef>
            </a:pPr>
            <a:endParaRPr lang="en-US" sz="2217" spc="11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-4549756" y="6661530"/>
            <a:ext cx="7330827" cy="4185662"/>
          </a:xfrm>
          <a:custGeom>
            <a:avLst/>
            <a:gdLst/>
            <a:ahLst/>
            <a:cxnLst/>
            <a:rect l="l" t="t" r="r" b="b"/>
            <a:pathLst>
              <a:path w="7330827" h="4185662">
                <a:moveTo>
                  <a:pt x="7330827" y="0"/>
                </a:moveTo>
                <a:lnTo>
                  <a:pt x="0" y="0"/>
                </a:lnTo>
                <a:lnTo>
                  <a:pt x="0" y="4185661"/>
                </a:lnTo>
                <a:lnTo>
                  <a:pt x="7330827" y="4185661"/>
                </a:lnTo>
                <a:lnTo>
                  <a:pt x="73308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6" name="Freeform 6"/>
          <p:cNvSpPr/>
          <p:nvPr/>
        </p:nvSpPr>
        <p:spPr>
          <a:xfrm flipH="1">
            <a:off x="-5966802" y="1288739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7" name="Freeform 7"/>
          <p:cNvSpPr/>
          <p:nvPr/>
        </p:nvSpPr>
        <p:spPr>
          <a:xfrm>
            <a:off x="1759297" y="5297397"/>
            <a:ext cx="512655" cy="292709"/>
          </a:xfrm>
          <a:custGeom>
            <a:avLst/>
            <a:gdLst/>
            <a:ahLst/>
            <a:cxnLst/>
            <a:rect l="l" t="t" r="r" b="b"/>
            <a:pathLst>
              <a:path w="512655" h="292709">
                <a:moveTo>
                  <a:pt x="0" y="0"/>
                </a:moveTo>
                <a:lnTo>
                  <a:pt x="512654" y="0"/>
                </a:lnTo>
                <a:lnTo>
                  <a:pt x="512654" y="292709"/>
                </a:lnTo>
                <a:lnTo>
                  <a:pt x="0" y="292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8" name="Freeform 8"/>
          <p:cNvSpPr/>
          <p:nvPr/>
        </p:nvSpPr>
        <p:spPr>
          <a:xfrm>
            <a:off x="1759297" y="3707780"/>
            <a:ext cx="512655" cy="292709"/>
          </a:xfrm>
          <a:custGeom>
            <a:avLst/>
            <a:gdLst/>
            <a:ahLst/>
            <a:cxnLst/>
            <a:rect l="l" t="t" r="r" b="b"/>
            <a:pathLst>
              <a:path w="512655" h="292709">
                <a:moveTo>
                  <a:pt x="0" y="0"/>
                </a:moveTo>
                <a:lnTo>
                  <a:pt x="512654" y="0"/>
                </a:lnTo>
                <a:lnTo>
                  <a:pt x="512654" y="292709"/>
                </a:lnTo>
                <a:lnTo>
                  <a:pt x="0" y="292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9" name="TextBox 9"/>
          <p:cNvSpPr txBox="1"/>
          <p:nvPr/>
        </p:nvSpPr>
        <p:spPr>
          <a:xfrm>
            <a:off x="8290855" y="6623430"/>
            <a:ext cx="8533361" cy="3125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8" spc="8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Overview of WHISPER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8" spc="8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WHISPER is a transformer-based model designed for speech recognition.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8" spc="8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Known for its multilingual capabilities and robust performance on diverse datasets.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8" spc="8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Key Features of WHISPER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8" spc="8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Can handle noisy speech data.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8" spc="8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Works well with multilingual and multi-accented speech recognition tasks.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8" spc="8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Architecture Components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8" spc="8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Encoder: Processes the speech input (audio waveform).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8" spc="8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Decoder: Transforms the encoded information into text.</a:t>
            </a:r>
          </a:p>
          <a:p>
            <a:pPr algn="ctr">
              <a:lnSpc>
                <a:spcPts val="2490"/>
              </a:lnSpc>
              <a:spcBef>
                <a:spcPct val="0"/>
              </a:spcBef>
            </a:pPr>
            <a:r>
              <a:rPr lang="en-US" sz="1778" spc="8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Attention Mechanisms: Ensure efficient contextual understanding of speech.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1211" y="1285000"/>
            <a:ext cx="4201697" cy="993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4"/>
              </a:lnSpc>
            </a:pPr>
            <a:r>
              <a:rPr lang="en-US" sz="6985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Summary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3035928" y="6868687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4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4" y="4779226"/>
                </a:lnTo>
                <a:lnTo>
                  <a:pt x="83704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4" name="Freeform 4"/>
          <p:cNvSpPr/>
          <p:nvPr/>
        </p:nvSpPr>
        <p:spPr>
          <a:xfrm>
            <a:off x="401211" y="224627"/>
            <a:ext cx="900182" cy="513974"/>
          </a:xfrm>
          <a:custGeom>
            <a:avLst/>
            <a:gdLst/>
            <a:ahLst/>
            <a:cxnLst/>
            <a:rect l="l" t="t" r="r" b="b"/>
            <a:pathLst>
              <a:path w="900182" h="513974">
                <a:moveTo>
                  <a:pt x="0" y="0"/>
                </a:moveTo>
                <a:lnTo>
                  <a:pt x="900182" y="0"/>
                </a:lnTo>
                <a:lnTo>
                  <a:pt x="900182" y="513974"/>
                </a:lnTo>
                <a:lnTo>
                  <a:pt x="0" y="51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5" name="Freeform 5"/>
          <p:cNvSpPr/>
          <p:nvPr/>
        </p:nvSpPr>
        <p:spPr>
          <a:xfrm flipH="1">
            <a:off x="4374730" y="2491712"/>
            <a:ext cx="1164264" cy="664757"/>
          </a:xfrm>
          <a:custGeom>
            <a:avLst/>
            <a:gdLst/>
            <a:ahLst/>
            <a:cxnLst/>
            <a:rect l="l" t="t" r="r" b="b"/>
            <a:pathLst>
              <a:path w="1164264" h="664757">
                <a:moveTo>
                  <a:pt x="1164264" y="0"/>
                </a:moveTo>
                <a:lnTo>
                  <a:pt x="0" y="0"/>
                </a:lnTo>
                <a:lnTo>
                  <a:pt x="0" y="664757"/>
                </a:lnTo>
                <a:lnTo>
                  <a:pt x="1164264" y="664757"/>
                </a:lnTo>
                <a:lnTo>
                  <a:pt x="11642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6" name="Freeform 6"/>
          <p:cNvSpPr/>
          <p:nvPr/>
        </p:nvSpPr>
        <p:spPr>
          <a:xfrm flipH="1">
            <a:off x="4374730" y="5002500"/>
            <a:ext cx="1164264" cy="664757"/>
          </a:xfrm>
          <a:custGeom>
            <a:avLst/>
            <a:gdLst/>
            <a:ahLst/>
            <a:cxnLst/>
            <a:rect l="l" t="t" r="r" b="b"/>
            <a:pathLst>
              <a:path w="1164264" h="664757">
                <a:moveTo>
                  <a:pt x="1164264" y="0"/>
                </a:moveTo>
                <a:lnTo>
                  <a:pt x="0" y="0"/>
                </a:lnTo>
                <a:lnTo>
                  <a:pt x="0" y="664756"/>
                </a:lnTo>
                <a:lnTo>
                  <a:pt x="1164264" y="664756"/>
                </a:lnTo>
                <a:lnTo>
                  <a:pt x="11642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7" name="Freeform 7"/>
          <p:cNvSpPr/>
          <p:nvPr/>
        </p:nvSpPr>
        <p:spPr>
          <a:xfrm flipH="1">
            <a:off x="4374730" y="7642139"/>
            <a:ext cx="1164264" cy="664757"/>
          </a:xfrm>
          <a:custGeom>
            <a:avLst/>
            <a:gdLst/>
            <a:ahLst/>
            <a:cxnLst/>
            <a:rect l="l" t="t" r="r" b="b"/>
            <a:pathLst>
              <a:path w="1164264" h="664757">
                <a:moveTo>
                  <a:pt x="1164264" y="0"/>
                </a:moveTo>
                <a:lnTo>
                  <a:pt x="0" y="0"/>
                </a:lnTo>
                <a:lnTo>
                  <a:pt x="0" y="664757"/>
                </a:lnTo>
                <a:lnTo>
                  <a:pt x="1164264" y="664757"/>
                </a:lnTo>
                <a:lnTo>
                  <a:pt x="11642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8" name="Freeform 8"/>
          <p:cNvSpPr/>
          <p:nvPr/>
        </p:nvSpPr>
        <p:spPr>
          <a:xfrm flipH="1">
            <a:off x="11197409" y="2491712"/>
            <a:ext cx="1164264" cy="664757"/>
          </a:xfrm>
          <a:custGeom>
            <a:avLst/>
            <a:gdLst/>
            <a:ahLst/>
            <a:cxnLst/>
            <a:rect l="l" t="t" r="r" b="b"/>
            <a:pathLst>
              <a:path w="1164264" h="664757">
                <a:moveTo>
                  <a:pt x="1164264" y="0"/>
                </a:moveTo>
                <a:lnTo>
                  <a:pt x="0" y="0"/>
                </a:lnTo>
                <a:lnTo>
                  <a:pt x="0" y="664757"/>
                </a:lnTo>
                <a:lnTo>
                  <a:pt x="1164264" y="664757"/>
                </a:lnTo>
                <a:lnTo>
                  <a:pt x="11642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9" name="Freeform 9"/>
          <p:cNvSpPr/>
          <p:nvPr/>
        </p:nvSpPr>
        <p:spPr>
          <a:xfrm flipH="1">
            <a:off x="11197409" y="5002500"/>
            <a:ext cx="1164264" cy="664757"/>
          </a:xfrm>
          <a:custGeom>
            <a:avLst/>
            <a:gdLst/>
            <a:ahLst/>
            <a:cxnLst/>
            <a:rect l="l" t="t" r="r" b="b"/>
            <a:pathLst>
              <a:path w="1164264" h="664757">
                <a:moveTo>
                  <a:pt x="1164264" y="0"/>
                </a:moveTo>
                <a:lnTo>
                  <a:pt x="0" y="0"/>
                </a:lnTo>
                <a:lnTo>
                  <a:pt x="0" y="664756"/>
                </a:lnTo>
                <a:lnTo>
                  <a:pt x="1164264" y="664756"/>
                </a:lnTo>
                <a:lnTo>
                  <a:pt x="11642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0" name="Freeform 10"/>
          <p:cNvSpPr/>
          <p:nvPr/>
        </p:nvSpPr>
        <p:spPr>
          <a:xfrm flipH="1">
            <a:off x="11426261" y="7479608"/>
            <a:ext cx="1164264" cy="664757"/>
          </a:xfrm>
          <a:custGeom>
            <a:avLst/>
            <a:gdLst/>
            <a:ahLst/>
            <a:cxnLst/>
            <a:rect l="l" t="t" r="r" b="b"/>
            <a:pathLst>
              <a:path w="1164264" h="664757">
                <a:moveTo>
                  <a:pt x="1164265" y="0"/>
                </a:moveTo>
                <a:lnTo>
                  <a:pt x="0" y="0"/>
                </a:lnTo>
                <a:lnTo>
                  <a:pt x="0" y="664756"/>
                </a:lnTo>
                <a:lnTo>
                  <a:pt x="1164265" y="664756"/>
                </a:lnTo>
                <a:lnTo>
                  <a:pt x="11642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1" name="TextBox 11"/>
          <p:cNvSpPr txBox="1"/>
          <p:nvPr/>
        </p:nvSpPr>
        <p:spPr>
          <a:xfrm>
            <a:off x="5955498" y="2610699"/>
            <a:ext cx="2974424" cy="78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3"/>
              </a:lnSpc>
              <a:spcBef>
                <a:spcPct val="0"/>
              </a:spcBef>
            </a:pPr>
            <a:r>
              <a:rPr lang="en-US" sz="2217" u="none" strike="noStrike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Introduction</a:t>
            </a:r>
          </a:p>
          <a:p>
            <a:pPr marL="0" lvl="0" indent="0" algn="l">
              <a:lnSpc>
                <a:spcPts val="3103"/>
              </a:lnSpc>
              <a:spcBef>
                <a:spcPct val="0"/>
              </a:spcBef>
            </a:pPr>
            <a:endParaRPr lang="en-US" sz="2217" u="none" strike="noStrike" spc="11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955498" y="5068968"/>
            <a:ext cx="5241911" cy="78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3"/>
              </a:lnSpc>
              <a:spcBef>
                <a:spcPct val="0"/>
              </a:spcBef>
            </a:pPr>
            <a:r>
              <a:rPr lang="en-US" sz="2217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Data Collection and EDA</a:t>
            </a:r>
          </a:p>
          <a:p>
            <a:pPr marL="0" lvl="0" indent="0" algn="l">
              <a:lnSpc>
                <a:spcPts val="3103"/>
              </a:lnSpc>
              <a:spcBef>
                <a:spcPct val="0"/>
              </a:spcBef>
            </a:pPr>
            <a:endParaRPr lang="en-US" sz="2217" spc="11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590526" y="2584506"/>
            <a:ext cx="5121852" cy="784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3"/>
              </a:lnSpc>
              <a:spcBef>
                <a:spcPct val="0"/>
              </a:spcBef>
            </a:pPr>
            <a:r>
              <a:rPr lang="en-US" sz="2217" u="none" strike="noStrike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Fine-tunning</a:t>
            </a:r>
          </a:p>
          <a:p>
            <a:pPr marL="0" lvl="0" indent="0" algn="l">
              <a:lnSpc>
                <a:spcPts val="3103"/>
              </a:lnSpc>
              <a:spcBef>
                <a:spcPct val="0"/>
              </a:spcBef>
            </a:pPr>
            <a:endParaRPr lang="en-US" sz="2217" u="none" strike="noStrike" spc="11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90526" y="5109374"/>
            <a:ext cx="5462539" cy="393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3"/>
              </a:lnSpc>
              <a:spcBef>
                <a:spcPct val="0"/>
              </a:spcBef>
            </a:pPr>
            <a:r>
              <a:rPr lang="en-US" sz="2217" u="none" strike="noStrike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Model évaluation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55498" y="7754836"/>
            <a:ext cx="4732377" cy="78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3"/>
              </a:lnSpc>
              <a:spcBef>
                <a:spcPct val="0"/>
              </a:spcBef>
            </a:pPr>
            <a:r>
              <a:rPr lang="en-US" sz="2217" u="none" strike="noStrike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Whisper architecture</a:t>
            </a:r>
          </a:p>
          <a:p>
            <a:pPr marL="0" lvl="0" indent="0" algn="l">
              <a:lnSpc>
                <a:spcPts val="3103"/>
              </a:lnSpc>
              <a:spcBef>
                <a:spcPct val="0"/>
              </a:spcBef>
            </a:pPr>
            <a:endParaRPr lang="en-US" sz="2217" u="none" strike="noStrike" spc="11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41799" y="7584989"/>
            <a:ext cx="4819305" cy="78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03"/>
              </a:lnSpc>
              <a:spcBef>
                <a:spcPct val="0"/>
              </a:spcBef>
            </a:pPr>
            <a:r>
              <a:rPr lang="en-US" sz="2217" u="none" strike="noStrike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Demo</a:t>
            </a:r>
          </a:p>
          <a:p>
            <a:pPr marL="0" lvl="0" indent="0" algn="l">
              <a:lnSpc>
                <a:spcPts val="3103"/>
              </a:lnSpc>
              <a:spcBef>
                <a:spcPct val="0"/>
              </a:spcBef>
            </a:pPr>
            <a:endParaRPr lang="en-US" sz="2217" u="none" strike="noStrike" spc="11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58240" y="345064"/>
            <a:ext cx="6220859" cy="112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7839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5326704" y="6364470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5" y="0"/>
                </a:moveTo>
                <a:lnTo>
                  <a:pt x="0" y="0"/>
                </a:lnTo>
                <a:lnTo>
                  <a:pt x="0" y="4779227"/>
                </a:lnTo>
                <a:lnTo>
                  <a:pt x="8370405" y="4779227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4" name="Freeform 4"/>
          <p:cNvSpPr/>
          <p:nvPr/>
        </p:nvSpPr>
        <p:spPr>
          <a:xfrm>
            <a:off x="1028700" y="584816"/>
            <a:ext cx="1010415" cy="576914"/>
          </a:xfrm>
          <a:custGeom>
            <a:avLst/>
            <a:gdLst/>
            <a:ahLst/>
            <a:cxnLst/>
            <a:rect l="l" t="t" r="r" b="b"/>
            <a:pathLst>
              <a:path w="1010415" h="576914">
                <a:moveTo>
                  <a:pt x="0" y="0"/>
                </a:moveTo>
                <a:lnTo>
                  <a:pt x="1010415" y="0"/>
                </a:lnTo>
                <a:lnTo>
                  <a:pt x="1010415" y="576914"/>
                </a:lnTo>
                <a:lnTo>
                  <a:pt x="0" y="576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5" name="TextBox 5"/>
          <p:cNvSpPr txBox="1"/>
          <p:nvPr/>
        </p:nvSpPr>
        <p:spPr>
          <a:xfrm>
            <a:off x="3262769" y="1735746"/>
            <a:ext cx="14641160" cy="8551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2711" spc="13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Speech Recognition Challenges</a:t>
            </a:r>
          </a:p>
          <a:p>
            <a:pPr marL="585401" lvl="1" indent="-292700" algn="just">
              <a:lnSpc>
                <a:spcPts val="3796"/>
              </a:lnSpc>
              <a:spcBef>
                <a:spcPct val="0"/>
              </a:spcBef>
              <a:buFont typeface="Arial"/>
              <a:buChar char="•"/>
            </a:pPr>
            <a:r>
              <a:rPr lang="en-US" sz="2711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Despite significant progress in ASR technologies over recent years, many dialects remain underrepresented in ASR systems.</a:t>
            </a:r>
          </a:p>
          <a:p>
            <a:pPr algn="just">
              <a:lnSpc>
                <a:spcPts val="3796"/>
              </a:lnSpc>
              <a:spcBef>
                <a:spcPct val="0"/>
              </a:spcBef>
            </a:pPr>
            <a:endParaRPr lang="en-US" sz="2711" spc="13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2711" spc="13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Moroccan Darija</a:t>
            </a:r>
          </a:p>
          <a:p>
            <a:pPr marL="585401" lvl="1" indent="-292700" algn="just">
              <a:lnSpc>
                <a:spcPts val="3796"/>
              </a:lnSpc>
              <a:spcBef>
                <a:spcPct val="0"/>
              </a:spcBef>
              <a:buFont typeface="Arial"/>
              <a:buChar char="•"/>
            </a:pPr>
            <a:r>
              <a:rPr lang="en-US" sz="2711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 fusion of Arabic, Berber, French, and Spanish influences.</a:t>
            </a:r>
          </a:p>
          <a:p>
            <a:pPr marL="585401" lvl="1" indent="-292700" algn="just">
              <a:lnSpc>
                <a:spcPts val="3796"/>
              </a:lnSpc>
              <a:spcBef>
                <a:spcPct val="0"/>
              </a:spcBef>
              <a:buFont typeface="Arial"/>
              <a:buChar char="•"/>
            </a:pPr>
            <a:r>
              <a:rPr lang="en-US" sz="2711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This linguistic diversity contributes to the complexity of developing effective ASR models for Darija.</a:t>
            </a:r>
          </a:p>
          <a:p>
            <a:pPr marL="585401" lvl="1" indent="-292700" algn="just">
              <a:lnSpc>
                <a:spcPts val="3796"/>
              </a:lnSpc>
              <a:spcBef>
                <a:spcPct val="0"/>
              </a:spcBef>
              <a:buFont typeface="Arial"/>
              <a:buChar char="•"/>
            </a:pPr>
            <a:r>
              <a:rPr lang="en-US" sz="2711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Spoken widely across Morocco, but lacks sufficient ASR support.</a:t>
            </a:r>
          </a:p>
          <a:p>
            <a:pPr algn="just">
              <a:lnSpc>
                <a:spcPts val="3796"/>
              </a:lnSpc>
              <a:spcBef>
                <a:spcPct val="0"/>
              </a:spcBef>
            </a:pPr>
            <a:endParaRPr lang="en-US" sz="2711" spc="13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3796"/>
              </a:lnSpc>
              <a:spcBef>
                <a:spcPct val="0"/>
              </a:spcBef>
            </a:pPr>
            <a:endParaRPr lang="en-US" sz="2711" spc="13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3796"/>
              </a:lnSpc>
              <a:spcBef>
                <a:spcPct val="0"/>
              </a:spcBef>
            </a:pPr>
            <a:r>
              <a:rPr lang="en-US" sz="2711" spc="13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Objective of the Study</a:t>
            </a:r>
          </a:p>
          <a:p>
            <a:pPr marL="585401" lvl="1" indent="-292700" algn="just">
              <a:lnSpc>
                <a:spcPts val="3796"/>
              </a:lnSpc>
              <a:spcBef>
                <a:spcPct val="0"/>
              </a:spcBef>
              <a:buFont typeface="Arial"/>
              <a:buChar char="•"/>
            </a:pPr>
            <a:r>
              <a:rPr lang="en-US" sz="2711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Introduce the Moroccan Darija Voice Corpus (MDVC) for ASR development.</a:t>
            </a:r>
          </a:p>
          <a:p>
            <a:pPr marL="585401" lvl="1" indent="-292700" algn="just">
              <a:lnSpc>
                <a:spcPts val="3796"/>
              </a:lnSpc>
              <a:spcBef>
                <a:spcPct val="0"/>
              </a:spcBef>
              <a:buFont typeface="Arial"/>
              <a:buChar char="•"/>
            </a:pPr>
            <a:r>
              <a:rPr lang="en-US" sz="2711" spc="13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Focus on fine-tuning the WHISPER model to enhance its accuracy and efficiency in recognizing Moroccan Darija speech.</a:t>
            </a:r>
          </a:p>
          <a:p>
            <a:pPr algn="just">
              <a:lnSpc>
                <a:spcPts val="3796"/>
              </a:lnSpc>
              <a:spcBef>
                <a:spcPct val="0"/>
              </a:spcBef>
            </a:pPr>
            <a:endParaRPr lang="en-US" sz="2711" spc="13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3796"/>
              </a:lnSpc>
              <a:spcBef>
                <a:spcPct val="0"/>
              </a:spcBef>
            </a:pPr>
            <a:endParaRPr lang="en-US" sz="2711" spc="13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ctr">
              <a:lnSpc>
                <a:spcPts val="3796"/>
              </a:lnSpc>
              <a:spcBef>
                <a:spcPct val="0"/>
              </a:spcBef>
            </a:pPr>
            <a:endParaRPr lang="en-US" sz="2711" spc="13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538493" y="1927844"/>
            <a:ext cx="505208" cy="288457"/>
          </a:xfrm>
          <a:custGeom>
            <a:avLst/>
            <a:gdLst/>
            <a:ahLst/>
            <a:cxnLst/>
            <a:rect l="l" t="t" r="r" b="b"/>
            <a:pathLst>
              <a:path w="505208" h="288457">
                <a:moveTo>
                  <a:pt x="0" y="0"/>
                </a:moveTo>
                <a:lnTo>
                  <a:pt x="505208" y="0"/>
                </a:lnTo>
                <a:lnTo>
                  <a:pt x="505208" y="288457"/>
                </a:lnTo>
                <a:lnTo>
                  <a:pt x="0" y="288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7" name="Freeform 7"/>
          <p:cNvSpPr/>
          <p:nvPr/>
        </p:nvSpPr>
        <p:spPr>
          <a:xfrm>
            <a:off x="2538493" y="3772085"/>
            <a:ext cx="505208" cy="288457"/>
          </a:xfrm>
          <a:custGeom>
            <a:avLst/>
            <a:gdLst/>
            <a:ahLst/>
            <a:cxnLst/>
            <a:rect l="l" t="t" r="r" b="b"/>
            <a:pathLst>
              <a:path w="505208" h="288457">
                <a:moveTo>
                  <a:pt x="0" y="0"/>
                </a:moveTo>
                <a:lnTo>
                  <a:pt x="505208" y="0"/>
                </a:lnTo>
                <a:lnTo>
                  <a:pt x="505208" y="288457"/>
                </a:lnTo>
                <a:lnTo>
                  <a:pt x="0" y="288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8" name="Freeform 8"/>
          <p:cNvSpPr/>
          <p:nvPr/>
        </p:nvSpPr>
        <p:spPr>
          <a:xfrm>
            <a:off x="2538493" y="7024453"/>
            <a:ext cx="505208" cy="288457"/>
          </a:xfrm>
          <a:custGeom>
            <a:avLst/>
            <a:gdLst/>
            <a:ahLst/>
            <a:cxnLst/>
            <a:rect l="l" t="t" r="r" b="b"/>
            <a:pathLst>
              <a:path w="505208" h="288457">
                <a:moveTo>
                  <a:pt x="0" y="0"/>
                </a:moveTo>
                <a:lnTo>
                  <a:pt x="505208" y="0"/>
                </a:lnTo>
                <a:lnTo>
                  <a:pt x="505208" y="288457"/>
                </a:lnTo>
                <a:lnTo>
                  <a:pt x="0" y="288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1619" y="1998641"/>
            <a:ext cx="11969543" cy="445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9"/>
              </a:lnSpc>
              <a:spcBef>
                <a:spcPct val="0"/>
              </a:spcBef>
            </a:pPr>
            <a:r>
              <a:rPr lang="en-US" sz="2092" b="1" spc="1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 Collection Process:</a:t>
            </a:r>
          </a:p>
          <a:p>
            <a:pPr marL="451818" lvl="1" indent="-225909" algn="l">
              <a:lnSpc>
                <a:spcPts val="2929"/>
              </a:lnSpc>
              <a:spcBef>
                <a:spcPct val="0"/>
              </a:spcBef>
              <a:buFont typeface="Arial"/>
              <a:buChar char="•"/>
            </a:pPr>
            <a:r>
              <a:rPr lang="en-US" sz="2092" b="1" spc="10">
                <a:solidFill>
                  <a:srgbClr val="A066CB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Primary Data Source (YouTube):</a:t>
            </a:r>
            <a:r>
              <a:rPr lang="en-US" sz="2092" b="1" spc="1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092" spc="1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Focused on Moroccan YouTubers producing content in Darija.</a:t>
            </a:r>
          </a:p>
          <a:p>
            <a:pPr marL="451818" lvl="1" indent="-225909" algn="l">
              <a:lnSpc>
                <a:spcPts val="2929"/>
              </a:lnSpc>
              <a:spcBef>
                <a:spcPct val="0"/>
              </a:spcBef>
              <a:buFont typeface="Arial"/>
              <a:buChar char="•"/>
            </a:pPr>
            <a:r>
              <a:rPr lang="en-US" sz="2092" b="1" spc="10">
                <a:solidFill>
                  <a:srgbClr val="A066CB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Content Types</a:t>
            </a:r>
            <a:r>
              <a:rPr lang="en-US" sz="2092" b="1" spc="1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: </a:t>
            </a:r>
            <a:r>
              <a:rPr lang="en-US" sz="2092" spc="1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Daily Vlogs, Interviews, Commentary, Educational Content</a:t>
            </a:r>
          </a:p>
          <a:p>
            <a:pPr marL="451818" lvl="1" indent="-225909" algn="l">
              <a:lnSpc>
                <a:spcPts val="2929"/>
              </a:lnSpc>
              <a:spcBef>
                <a:spcPct val="0"/>
              </a:spcBef>
              <a:buFont typeface="Arial"/>
              <a:buChar char="•"/>
            </a:pPr>
            <a:r>
              <a:rPr lang="en-US" sz="2092" b="1" spc="10">
                <a:solidFill>
                  <a:srgbClr val="A066CB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Transcriptions:</a:t>
            </a:r>
            <a:r>
              <a:rPr lang="en-US" sz="2092" b="1" spc="1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092" spc="1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Each video had corresponding transcriptions, ensuring accurate mapping between audio and text.</a:t>
            </a:r>
          </a:p>
          <a:p>
            <a:pPr algn="l">
              <a:lnSpc>
                <a:spcPts val="2929"/>
              </a:lnSpc>
              <a:spcBef>
                <a:spcPct val="0"/>
              </a:spcBef>
            </a:pPr>
            <a:endParaRPr lang="en-US" sz="2092" spc="1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l">
              <a:lnSpc>
                <a:spcPts val="2929"/>
              </a:lnSpc>
              <a:spcBef>
                <a:spcPct val="0"/>
              </a:spcBef>
            </a:pPr>
            <a:r>
              <a:rPr lang="en-US" sz="2092" b="1" spc="1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Objective:</a:t>
            </a:r>
          </a:p>
          <a:p>
            <a:pPr marL="451818" lvl="1" indent="-225909" algn="l">
              <a:lnSpc>
                <a:spcPts val="2929"/>
              </a:lnSpc>
              <a:spcBef>
                <a:spcPct val="0"/>
              </a:spcBef>
              <a:buFont typeface="Arial"/>
              <a:buChar char="•"/>
            </a:pPr>
            <a:r>
              <a:rPr lang="en-US" sz="2092" spc="1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Ensure diverse vocabulary, speaking styles, and acoustic conditions.</a:t>
            </a:r>
          </a:p>
          <a:p>
            <a:pPr marL="451818" lvl="1" indent="-225909" algn="l">
              <a:lnSpc>
                <a:spcPts val="2929"/>
              </a:lnSpc>
              <a:spcBef>
                <a:spcPct val="0"/>
              </a:spcBef>
              <a:buFont typeface="Arial"/>
              <a:buChar char="•"/>
            </a:pPr>
            <a:r>
              <a:rPr lang="en-US" sz="2092" spc="1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Provide authentic, context-rich Darija samples for training ASR models.</a:t>
            </a:r>
          </a:p>
          <a:p>
            <a:pPr algn="l">
              <a:lnSpc>
                <a:spcPts val="2929"/>
              </a:lnSpc>
              <a:spcBef>
                <a:spcPct val="0"/>
              </a:spcBef>
            </a:pPr>
            <a:endParaRPr lang="en-US" sz="2092" spc="1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l">
              <a:lnSpc>
                <a:spcPts val="2929"/>
              </a:lnSpc>
              <a:spcBef>
                <a:spcPct val="0"/>
              </a:spcBef>
            </a:pPr>
            <a:endParaRPr lang="en-US" sz="2092" spc="1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l">
              <a:lnSpc>
                <a:spcPts val="2929"/>
              </a:lnSpc>
              <a:spcBef>
                <a:spcPct val="0"/>
              </a:spcBef>
            </a:pPr>
            <a:endParaRPr lang="en-US" sz="2092" spc="1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83206" y="972891"/>
            <a:ext cx="9520854" cy="59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1"/>
              </a:lnSpc>
            </a:pPr>
            <a:r>
              <a:rPr lang="en-US" sz="4165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 Data Collection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2254" y="5736506"/>
            <a:ext cx="9827532" cy="316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23"/>
              </a:lnSpc>
              <a:spcBef>
                <a:spcPct val="0"/>
              </a:spcBef>
            </a:pPr>
            <a:r>
              <a:rPr lang="en-US" sz="2017" b="1" spc="1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 Augmentation Techniques:</a:t>
            </a:r>
          </a:p>
          <a:p>
            <a:pPr algn="just">
              <a:lnSpc>
                <a:spcPts val="2823"/>
              </a:lnSpc>
              <a:spcBef>
                <a:spcPct val="0"/>
              </a:spcBef>
            </a:pPr>
            <a:endParaRPr lang="en-US" sz="2017" b="1" spc="10">
              <a:solidFill>
                <a:srgbClr val="000000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marL="435494" lvl="1" indent="-217747" algn="just">
              <a:lnSpc>
                <a:spcPts val="2823"/>
              </a:lnSpc>
              <a:buFont typeface="Arial"/>
              <a:buChar char="•"/>
            </a:pPr>
            <a:r>
              <a:rPr lang="en-US" sz="2017" b="1" spc="10">
                <a:solidFill>
                  <a:srgbClr val="A066CB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Augmentation Lobe:</a:t>
            </a:r>
            <a:r>
              <a:rPr lang="en-US" sz="2017" spc="1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Variations in audio frequency and amplitude.</a:t>
            </a:r>
          </a:p>
          <a:p>
            <a:pPr marL="435494" lvl="1" indent="-217747" algn="just">
              <a:lnSpc>
                <a:spcPts val="2823"/>
              </a:lnSpc>
              <a:buFont typeface="Arial"/>
              <a:buChar char="•"/>
            </a:pPr>
            <a:r>
              <a:rPr lang="en-US" sz="2017" b="1" spc="10">
                <a:solidFill>
                  <a:srgbClr val="A066CB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Clipping:</a:t>
            </a:r>
            <a:r>
              <a:rPr lang="en-US" sz="2017" b="1" spc="1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017" spc="1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Simulated distorted recordings.</a:t>
            </a:r>
          </a:p>
          <a:p>
            <a:pPr marL="435494" lvl="1" indent="-217747" algn="just">
              <a:lnSpc>
                <a:spcPts val="2823"/>
              </a:lnSpc>
              <a:buFont typeface="Arial"/>
              <a:buChar char="•"/>
            </a:pPr>
            <a:r>
              <a:rPr lang="en-US" sz="2017" b="1" spc="10">
                <a:solidFill>
                  <a:srgbClr val="A066CB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Frequency Dropout:</a:t>
            </a:r>
            <a:r>
              <a:rPr lang="en-US" sz="2017" spc="10">
                <a:solidFill>
                  <a:srgbClr val="A066CB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017" spc="1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Mimicked low-quality audio by dropping frequency bands.</a:t>
            </a:r>
          </a:p>
          <a:p>
            <a:pPr marL="435494" lvl="1" indent="-217747" algn="just">
              <a:lnSpc>
                <a:spcPts val="2823"/>
              </a:lnSpc>
              <a:buFont typeface="Arial"/>
              <a:buChar char="•"/>
            </a:pPr>
            <a:r>
              <a:rPr lang="en-US" sz="2017" b="1" spc="10">
                <a:solidFill>
                  <a:srgbClr val="A066CB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Speed Perturbation:</a:t>
            </a:r>
            <a:r>
              <a:rPr lang="en-US" sz="2017" spc="1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Varied playback speed for speech tempo changes.</a:t>
            </a:r>
          </a:p>
          <a:p>
            <a:pPr marL="435494" lvl="1" indent="-217747" algn="just">
              <a:lnSpc>
                <a:spcPts val="2823"/>
              </a:lnSpc>
              <a:buFont typeface="Arial"/>
              <a:buChar char="•"/>
            </a:pPr>
            <a:r>
              <a:rPr lang="en-US" sz="2017" b="1" spc="10">
                <a:solidFill>
                  <a:srgbClr val="A066CB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Time Dropout:</a:t>
            </a:r>
            <a:r>
              <a:rPr lang="en-US" sz="2017" b="1" spc="10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</a:t>
            </a:r>
            <a:r>
              <a:rPr lang="en-US" sz="2017" spc="1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Masked segments to simulate interruptions or missing data.</a:t>
            </a:r>
          </a:p>
          <a:p>
            <a:pPr algn="just">
              <a:lnSpc>
                <a:spcPts val="2823"/>
              </a:lnSpc>
              <a:spcBef>
                <a:spcPct val="0"/>
              </a:spcBef>
            </a:pPr>
            <a:endParaRPr lang="en-US" sz="2017" spc="1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algn="just">
              <a:lnSpc>
                <a:spcPts val="2823"/>
              </a:lnSpc>
              <a:spcBef>
                <a:spcPct val="0"/>
              </a:spcBef>
            </a:pPr>
            <a:endParaRPr lang="en-US" sz="2017" spc="1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15230" y="1028700"/>
            <a:ext cx="834047" cy="476214"/>
          </a:xfrm>
          <a:custGeom>
            <a:avLst/>
            <a:gdLst/>
            <a:ahLst/>
            <a:cxnLst/>
            <a:rect l="l" t="t" r="r" b="b"/>
            <a:pathLst>
              <a:path w="834047" h="476214">
                <a:moveTo>
                  <a:pt x="0" y="0"/>
                </a:moveTo>
                <a:lnTo>
                  <a:pt x="834048" y="0"/>
                </a:lnTo>
                <a:lnTo>
                  <a:pt x="834048" y="476214"/>
                </a:lnTo>
                <a:lnTo>
                  <a:pt x="0" y="47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6" name="Freeform 6"/>
          <p:cNvSpPr/>
          <p:nvPr/>
        </p:nvSpPr>
        <p:spPr>
          <a:xfrm>
            <a:off x="467695" y="5784131"/>
            <a:ext cx="561005" cy="320315"/>
          </a:xfrm>
          <a:custGeom>
            <a:avLst/>
            <a:gdLst/>
            <a:ahLst/>
            <a:cxnLst/>
            <a:rect l="l" t="t" r="r" b="b"/>
            <a:pathLst>
              <a:path w="561005" h="320315">
                <a:moveTo>
                  <a:pt x="0" y="0"/>
                </a:moveTo>
                <a:lnTo>
                  <a:pt x="561005" y="0"/>
                </a:lnTo>
                <a:lnTo>
                  <a:pt x="561005" y="320315"/>
                </a:lnTo>
                <a:lnTo>
                  <a:pt x="0" y="320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7" name="Freeform 7"/>
          <p:cNvSpPr/>
          <p:nvPr/>
        </p:nvSpPr>
        <p:spPr>
          <a:xfrm>
            <a:off x="534728" y="2046266"/>
            <a:ext cx="561005" cy="320315"/>
          </a:xfrm>
          <a:custGeom>
            <a:avLst/>
            <a:gdLst/>
            <a:ahLst/>
            <a:cxnLst/>
            <a:rect l="l" t="t" r="r" b="b"/>
            <a:pathLst>
              <a:path w="561005" h="320315">
                <a:moveTo>
                  <a:pt x="0" y="0"/>
                </a:moveTo>
                <a:lnTo>
                  <a:pt x="561005" y="0"/>
                </a:lnTo>
                <a:lnTo>
                  <a:pt x="561005" y="320316"/>
                </a:lnTo>
                <a:lnTo>
                  <a:pt x="0" y="320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8" name="Freeform 8"/>
          <p:cNvSpPr/>
          <p:nvPr/>
        </p:nvSpPr>
        <p:spPr>
          <a:xfrm>
            <a:off x="534728" y="4262207"/>
            <a:ext cx="561005" cy="320315"/>
          </a:xfrm>
          <a:custGeom>
            <a:avLst/>
            <a:gdLst/>
            <a:ahLst/>
            <a:cxnLst/>
            <a:rect l="l" t="t" r="r" b="b"/>
            <a:pathLst>
              <a:path w="561005" h="320315">
                <a:moveTo>
                  <a:pt x="0" y="0"/>
                </a:moveTo>
                <a:lnTo>
                  <a:pt x="561005" y="0"/>
                </a:lnTo>
                <a:lnTo>
                  <a:pt x="561005" y="320315"/>
                </a:lnTo>
                <a:lnTo>
                  <a:pt x="0" y="320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9" name="Freeform 9"/>
          <p:cNvSpPr/>
          <p:nvPr/>
        </p:nvSpPr>
        <p:spPr>
          <a:xfrm flipH="1">
            <a:off x="11735961" y="6410308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0" name="Freeform 10"/>
          <p:cNvSpPr/>
          <p:nvPr/>
        </p:nvSpPr>
        <p:spPr>
          <a:xfrm flipH="1">
            <a:off x="14577791" y="-1708644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1203511" y="-2921689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4" y="0"/>
                </a:moveTo>
                <a:lnTo>
                  <a:pt x="0" y="0"/>
                </a:lnTo>
                <a:lnTo>
                  <a:pt x="0" y="4779227"/>
                </a:lnTo>
                <a:lnTo>
                  <a:pt x="8370404" y="4779227"/>
                </a:lnTo>
                <a:lnTo>
                  <a:pt x="83704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grpSp>
        <p:nvGrpSpPr>
          <p:cNvPr id="3" name="Group 3"/>
          <p:cNvGrpSpPr/>
          <p:nvPr/>
        </p:nvGrpSpPr>
        <p:grpSpPr>
          <a:xfrm rot="-5400000">
            <a:off x="-5143500" y="4372374"/>
            <a:ext cx="10287000" cy="1542251"/>
            <a:chOff x="0" y="0"/>
            <a:chExt cx="35832548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32548" cy="5372100"/>
            </a:xfrm>
            <a:custGeom>
              <a:avLst/>
              <a:gdLst/>
              <a:ahLst/>
              <a:cxnLst/>
              <a:rect l="l" t="t" r="r" b="b"/>
              <a:pathLst>
                <a:path w="35832548" h="5372100">
                  <a:moveTo>
                    <a:pt x="3428188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4281880" y="5372100"/>
                  </a:lnTo>
                  <a:lnTo>
                    <a:pt x="35832548" y="2686050"/>
                  </a:lnTo>
                  <a:lnTo>
                    <a:pt x="34281880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5" name="Freeform 5"/>
          <p:cNvSpPr/>
          <p:nvPr/>
        </p:nvSpPr>
        <p:spPr>
          <a:xfrm>
            <a:off x="1222017" y="4627016"/>
            <a:ext cx="9512337" cy="5130561"/>
          </a:xfrm>
          <a:custGeom>
            <a:avLst/>
            <a:gdLst/>
            <a:ahLst/>
            <a:cxnLst/>
            <a:rect l="l" t="t" r="r" b="b"/>
            <a:pathLst>
              <a:path w="9512337" h="5130561">
                <a:moveTo>
                  <a:pt x="0" y="0"/>
                </a:moveTo>
                <a:lnTo>
                  <a:pt x="9512337" y="0"/>
                </a:lnTo>
                <a:lnTo>
                  <a:pt x="9512337" y="5130561"/>
                </a:lnTo>
                <a:lnTo>
                  <a:pt x="0" y="5130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6" name="Freeform 6"/>
          <p:cNvSpPr/>
          <p:nvPr/>
        </p:nvSpPr>
        <p:spPr>
          <a:xfrm>
            <a:off x="1450041" y="2114786"/>
            <a:ext cx="9284314" cy="1781444"/>
          </a:xfrm>
          <a:custGeom>
            <a:avLst/>
            <a:gdLst/>
            <a:ahLst/>
            <a:cxnLst/>
            <a:rect l="l" t="t" r="r" b="b"/>
            <a:pathLst>
              <a:path w="9284314" h="1781444">
                <a:moveTo>
                  <a:pt x="0" y="0"/>
                </a:moveTo>
                <a:lnTo>
                  <a:pt x="9284313" y="0"/>
                </a:lnTo>
                <a:lnTo>
                  <a:pt x="9284313" y="1781444"/>
                </a:lnTo>
                <a:lnTo>
                  <a:pt x="0" y="1781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7" name="TextBox 7"/>
          <p:cNvSpPr txBox="1"/>
          <p:nvPr/>
        </p:nvSpPr>
        <p:spPr>
          <a:xfrm>
            <a:off x="2296290" y="617228"/>
            <a:ext cx="9981493" cy="635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3"/>
              </a:lnSpc>
            </a:pPr>
            <a:r>
              <a:rPr lang="en-US" sz="4366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EDA (Exploratory Data Analysis)</a:t>
            </a:r>
          </a:p>
        </p:txBody>
      </p:sp>
      <p:sp>
        <p:nvSpPr>
          <p:cNvPr id="8" name="Freeform 8"/>
          <p:cNvSpPr/>
          <p:nvPr/>
        </p:nvSpPr>
        <p:spPr>
          <a:xfrm>
            <a:off x="11603946" y="1505022"/>
            <a:ext cx="6504205" cy="4077385"/>
          </a:xfrm>
          <a:custGeom>
            <a:avLst/>
            <a:gdLst/>
            <a:ahLst/>
            <a:cxnLst/>
            <a:rect l="l" t="t" r="r" b="b"/>
            <a:pathLst>
              <a:path w="6504205" h="4077385">
                <a:moveTo>
                  <a:pt x="0" y="0"/>
                </a:moveTo>
                <a:lnTo>
                  <a:pt x="6504205" y="0"/>
                </a:lnTo>
                <a:lnTo>
                  <a:pt x="6504205" y="4077385"/>
                </a:lnTo>
                <a:lnTo>
                  <a:pt x="0" y="4077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9" name="Freeform 9"/>
          <p:cNvSpPr/>
          <p:nvPr/>
        </p:nvSpPr>
        <p:spPr>
          <a:xfrm>
            <a:off x="11410629" y="5831138"/>
            <a:ext cx="6032972" cy="3782877"/>
          </a:xfrm>
          <a:custGeom>
            <a:avLst/>
            <a:gdLst/>
            <a:ahLst/>
            <a:cxnLst/>
            <a:rect l="l" t="t" r="r" b="b"/>
            <a:pathLst>
              <a:path w="6032972" h="3782877">
                <a:moveTo>
                  <a:pt x="0" y="0"/>
                </a:moveTo>
                <a:lnTo>
                  <a:pt x="6032972" y="0"/>
                </a:lnTo>
                <a:lnTo>
                  <a:pt x="6032972" y="3782878"/>
                </a:lnTo>
                <a:lnTo>
                  <a:pt x="0" y="37828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10" name="Freeform 10"/>
          <p:cNvSpPr/>
          <p:nvPr/>
        </p:nvSpPr>
        <p:spPr>
          <a:xfrm>
            <a:off x="1028700" y="632212"/>
            <a:ext cx="1010415" cy="576914"/>
          </a:xfrm>
          <a:custGeom>
            <a:avLst/>
            <a:gdLst/>
            <a:ahLst/>
            <a:cxnLst/>
            <a:rect l="l" t="t" r="r" b="b"/>
            <a:pathLst>
              <a:path w="1010415" h="576914">
                <a:moveTo>
                  <a:pt x="0" y="0"/>
                </a:moveTo>
                <a:lnTo>
                  <a:pt x="1010415" y="0"/>
                </a:lnTo>
                <a:lnTo>
                  <a:pt x="1010415" y="576914"/>
                </a:lnTo>
                <a:lnTo>
                  <a:pt x="0" y="576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32212"/>
            <a:ext cx="1010415" cy="576914"/>
          </a:xfrm>
          <a:custGeom>
            <a:avLst/>
            <a:gdLst/>
            <a:ahLst/>
            <a:cxnLst/>
            <a:rect l="l" t="t" r="r" b="b"/>
            <a:pathLst>
              <a:path w="1010415" h="576914">
                <a:moveTo>
                  <a:pt x="0" y="0"/>
                </a:moveTo>
                <a:lnTo>
                  <a:pt x="1010415" y="0"/>
                </a:lnTo>
                <a:lnTo>
                  <a:pt x="1010415" y="576914"/>
                </a:lnTo>
                <a:lnTo>
                  <a:pt x="0" y="576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3" name="Freeform 3"/>
          <p:cNvSpPr/>
          <p:nvPr/>
        </p:nvSpPr>
        <p:spPr>
          <a:xfrm flipH="1">
            <a:off x="12418621" y="7212382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4" name="Freeform 4"/>
          <p:cNvSpPr/>
          <p:nvPr/>
        </p:nvSpPr>
        <p:spPr>
          <a:xfrm>
            <a:off x="1808434" y="1875318"/>
            <a:ext cx="10341345" cy="7902737"/>
          </a:xfrm>
          <a:custGeom>
            <a:avLst/>
            <a:gdLst/>
            <a:ahLst/>
            <a:cxnLst/>
            <a:rect l="l" t="t" r="r" b="b"/>
            <a:pathLst>
              <a:path w="10341345" h="7902737">
                <a:moveTo>
                  <a:pt x="0" y="0"/>
                </a:moveTo>
                <a:lnTo>
                  <a:pt x="10341345" y="0"/>
                </a:lnTo>
                <a:lnTo>
                  <a:pt x="10341345" y="7902737"/>
                </a:lnTo>
                <a:lnTo>
                  <a:pt x="0" y="7902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9" r="-1139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5" name="TextBox 5"/>
          <p:cNvSpPr txBox="1"/>
          <p:nvPr/>
        </p:nvSpPr>
        <p:spPr>
          <a:xfrm>
            <a:off x="2451077" y="666201"/>
            <a:ext cx="836539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500" b="1" spc="105">
                <a:solidFill>
                  <a:srgbClr val="A066CB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Whisper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41004" y="580699"/>
            <a:ext cx="12771867" cy="78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60"/>
              </a:lnSpc>
            </a:pPr>
            <a:r>
              <a:rPr lang="en-US" sz="5509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Choice of WHISPER for Fine-Tuning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29504" y="1947103"/>
            <a:ext cx="14157993" cy="69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 spc="15">
                <a:solidFill>
                  <a:srgbClr val="000000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 Why Choose WHISPER for Fine-Tuning?</a:t>
            </a:r>
          </a:p>
          <a:p>
            <a:pPr algn="just">
              <a:lnSpc>
                <a:spcPts val="4200"/>
              </a:lnSpc>
            </a:pPr>
            <a:endParaRPr lang="en-US" sz="3000" b="1" spc="15">
              <a:solidFill>
                <a:srgbClr val="000000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algn="just">
              <a:lnSpc>
                <a:spcPts val="4200"/>
              </a:lnSpc>
            </a:pPr>
            <a:r>
              <a:rPr lang="en-US" sz="3000" b="1" spc="15">
                <a:solidFill>
                  <a:srgbClr val="86C7ED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Multilingual Support: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Pre-trained on a diverse range of languages and dialects.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Accuracy on Non-Standard Speech: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Well-suited for handling regional accents and noisy speech, typical of Darija.</a:t>
            </a:r>
          </a:p>
          <a:p>
            <a:pPr algn="just">
              <a:lnSpc>
                <a:spcPts val="4200"/>
              </a:lnSpc>
            </a:pPr>
            <a:r>
              <a:rPr lang="en-US" sz="3000" b="1" spc="15">
                <a:solidFill>
                  <a:srgbClr val="86C7ED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Flexibility: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Suitable for fine-tuning on a domain-specific dataset like MDVC.</a:t>
            </a:r>
          </a:p>
          <a:p>
            <a:pPr algn="just">
              <a:lnSpc>
                <a:spcPts val="4200"/>
              </a:lnSpc>
            </a:pPr>
            <a:r>
              <a:rPr lang="en-US" sz="3000" b="1" spc="15">
                <a:solidFill>
                  <a:srgbClr val="86C7ED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State-of-the-Art Performance: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spc="15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WHISPER has shown competitive results across various speech recognition benchmarks.</a:t>
            </a:r>
          </a:p>
          <a:p>
            <a:pPr algn="just">
              <a:lnSpc>
                <a:spcPts val="4200"/>
              </a:lnSpc>
            </a:pPr>
            <a:endParaRPr lang="en-US" sz="3000" spc="15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algn="just">
              <a:lnSpc>
                <a:spcPts val="4200"/>
              </a:lnSpc>
            </a:pPr>
            <a:endParaRPr lang="en-US" sz="3000" spc="15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8123442" y="-680491"/>
            <a:ext cx="11774707" cy="1019636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296" t="-2068" r="-23848" b="-5054"/>
              </a:stretch>
            </a:blipFill>
          </p:spPr>
          <p:txBody>
            <a:bodyPr/>
            <a:lstStyle/>
            <a:p>
              <a:endParaRPr lang="fr-MA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24297" y="9515874"/>
            <a:ext cx="15252699" cy="1542251"/>
            <a:chOff x="0" y="0"/>
            <a:chExt cx="53129492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129495" cy="5372100"/>
            </a:xfrm>
            <a:custGeom>
              <a:avLst/>
              <a:gdLst/>
              <a:ahLst/>
              <a:cxnLst/>
              <a:rect l="l" t="t" r="r" b="b"/>
              <a:pathLst>
                <a:path w="53129495" h="5372100">
                  <a:moveTo>
                    <a:pt x="5157882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578821" y="5372100"/>
                  </a:lnTo>
                  <a:lnTo>
                    <a:pt x="53129495" y="2686050"/>
                  </a:lnTo>
                  <a:lnTo>
                    <a:pt x="51578821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8" name="Freeform 8"/>
          <p:cNvSpPr/>
          <p:nvPr/>
        </p:nvSpPr>
        <p:spPr>
          <a:xfrm>
            <a:off x="3524297" y="740243"/>
            <a:ext cx="1010415" cy="576914"/>
          </a:xfrm>
          <a:custGeom>
            <a:avLst/>
            <a:gdLst/>
            <a:ahLst/>
            <a:cxnLst/>
            <a:rect l="l" t="t" r="r" b="b"/>
            <a:pathLst>
              <a:path w="1010415" h="576914">
                <a:moveTo>
                  <a:pt x="0" y="0"/>
                </a:moveTo>
                <a:lnTo>
                  <a:pt x="1010415" y="0"/>
                </a:lnTo>
                <a:lnTo>
                  <a:pt x="1010415" y="576914"/>
                </a:lnTo>
                <a:lnTo>
                  <a:pt x="0" y="576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515874"/>
            <a:ext cx="18288000" cy="1542251"/>
            <a:chOff x="0" y="0"/>
            <a:chExt cx="63702308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702307" cy="5372100"/>
            </a:xfrm>
            <a:custGeom>
              <a:avLst/>
              <a:gdLst/>
              <a:ahLst/>
              <a:cxnLst/>
              <a:rect l="l" t="t" r="r" b="b"/>
              <a:pathLst>
                <a:path w="63702307" h="5372100">
                  <a:moveTo>
                    <a:pt x="6215163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2151636" y="5372100"/>
                  </a:lnTo>
                  <a:lnTo>
                    <a:pt x="63702307" y="2686050"/>
                  </a:lnTo>
                  <a:lnTo>
                    <a:pt x="62151636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fr-MA"/>
            </a:p>
          </p:txBody>
        </p:sp>
      </p:grpSp>
      <p:sp>
        <p:nvSpPr>
          <p:cNvPr id="4" name="Freeform 4"/>
          <p:cNvSpPr/>
          <p:nvPr/>
        </p:nvSpPr>
        <p:spPr>
          <a:xfrm>
            <a:off x="797713" y="785568"/>
            <a:ext cx="851649" cy="486264"/>
          </a:xfrm>
          <a:custGeom>
            <a:avLst/>
            <a:gdLst/>
            <a:ahLst/>
            <a:cxnLst/>
            <a:rect l="l" t="t" r="r" b="b"/>
            <a:pathLst>
              <a:path w="851649" h="486264">
                <a:moveTo>
                  <a:pt x="0" y="0"/>
                </a:moveTo>
                <a:lnTo>
                  <a:pt x="851649" y="0"/>
                </a:lnTo>
                <a:lnTo>
                  <a:pt x="851649" y="486264"/>
                </a:lnTo>
                <a:lnTo>
                  <a:pt x="0" y="486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5" name="Freeform 5"/>
          <p:cNvSpPr/>
          <p:nvPr/>
        </p:nvSpPr>
        <p:spPr>
          <a:xfrm>
            <a:off x="909751" y="2065541"/>
            <a:ext cx="11067655" cy="3755097"/>
          </a:xfrm>
          <a:custGeom>
            <a:avLst/>
            <a:gdLst/>
            <a:ahLst/>
            <a:cxnLst/>
            <a:rect l="l" t="t" r="r" b="b"/>
            <a:pathLst>
              <a:path w="11067655" h="3755097">
                <a:moveTo>
                  <a:pt x="0" y="0"/>
                </a:moveTo>
                <a:lnTo>
                  <a:pt x="11067656" y="0"/>
                </a:lnTo>
                <a:lnTo>
                  <a:pt x="11067656" y="3755097"/>
                </a:lnTo>
                <a:lnTo>
                  <a:pt x="0" y="3755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6" name="Freeform 6"/>
          <p:cNvSpPr/>
          <p:nvPr/>
        </p:nvSpPr>
        <p:spPr>
          <a:xfrm>
            <a:off x="6186844" y="6523223"/>
            <a:ext cx="9499538" cy="2290067"/>
          </a:xfrm>
          <a:custGeom>
            <a:avLst/>
            <a:gdLst/>
            <a:ahLst/>
            <a:cxnLst/>
            <a:rect l="l" t="t" r="r" b="b"/>
            <a:pathLst>
              <a:path w="9499538" h="2290067">
                <a:moveTo>
                  <a:pt x="0" y="0"/>
                </a:moveTo>
                <a:lnTo>
                  <a:pt x="9499538" y="0"/>
                </a:lnTo>
                <a:lnTo>
                  <a:pt x="9499538" y="2290067"/>
                </a:lnTo>
                <a:lnTo>
                  <a:pt x="0" y="2290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7" name="TextBox 7"/>
          <p:cNvSpPr txBox="1"/>
          <p:nvPr/>
        </p:nvSpPr>
        <p:spPr>
          <a:xfrm>
            <a:off x="1916679" y="651721"/>
            <a:ext cx="7448325" cy="80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9"/>
              </a:lnSpc>
            </a:pPr>
            <a:r>
              <a:rPr lang="en-US" sz="5708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Fine-Tuning the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9297" y="808063"/>
            <a:ext cx="1288611" cy="735755"/>
          </a:xfrm>
          <a:custGeom>
            <a:avLst/>
            <a:gdLst/>
            <a:ahLst/>
            <a:cxnLst/>
            <a:rect l="l" t="t" r="r" b="b"/>
            <a:pathLst>
              <a:path w="1288611" h="735755">
                <a:moveTo>
                  <a:pt x="0" y="0"/>
                </a:moveTo>
                <a:lnTo>
                  <a:pt x="1288611" y="0"/>
                </a:lnTo>
                <a:lnTo>
                  <a:pt x="1288611" y="735755"/>
                </a:lnTo>
                <a:lnTo>
                  <a:pt x="0" y="735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3" name="TextBox 3"/>
          <p:cNvSpPr txBox="1"/>
          <p:nvPr/>
        </p:nvSpPr>
        <p:spPr>
          <a:xfrm>
            <a:off x="3560563" y="808447"/>
            <a:ext cx="13014064" cy="782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7"/>
              </a:lnSpc>
            </a:pPr>
            <a:r>
              <a:rPr lang="en-US" sz="5470" b="1">
                <a:solidFill>
                  <a:srgbClr val="1836B2"/>
                </a:solidFill>
                <a:latin typeface="Fira Sans Semi-Bold"/>
                <a:ea typeface="Fira Sans Semi-Bold"/>
                <a:cs typeface="Fira Sans Semi-Bold"/>
                <a:sym typeface="Fira Sans Semi-Bold"/>
              </a:rPr>
              <a:t>Model 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11429" y="3525103"/>
            <a:ext cx="11884075" cy="318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3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383"/>
              </a:lnSpc>
              <a:spcBef>
                <a:spcPct val="0"/>
              </a:spcBef>
            </a:pPr>
            <a:r>
              <a:rPr lang="en-US" sz="2417" b="1" spc="12">
                <a:solidFill>
                  <a:srgbClr val="1836B2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Evaluation Metrics:</a:t>
            </a:r>
          </a:p>
          <a:p>
            <a:pPr algn="l">
              <a:lnSpc>
                <a:spcPts val="3103"/>
              </a:lnSpc>
              <a:spcBef>
                <a:spcPct val="0"/>
              </a:spcBef>
            </a:pPr>
            <a:endParaRPr lang="en-US" sz="2417" b="1" spc="12">
              <a:solidFill>
                <a:srgbClr val="1836B2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algn="l">
              <a:lnSpc>
                <a:spcPts val="3103"/>
              </a:lnSpc>
              <a:spcBef>
                <a:spcPct val="0"/>
              </a:spcBef>
            </a:pPr>
            <a:endParaRPr lang="en-US" sz="2417" b="1" spc="12">
              <a:solidFill>
                <a:srgbClr val="1836B2"/>
              </a:solidFill>
              <a:latin typeface="Fira Sans Bold"/>
              <a:ea typeface="Fira Sans Bold"/>
              <a:cs typeface="Fira Sans Bold"/>
              <a:sym typeface="Fira Sans Bold"/>
            </a:endParaRPr>
          </a:p>
          <a:p>
            <a:pPr marL="478679" lvl="1" indent="-239340" algn="l">
              <a:lnSpc>
                <a:spcPts val="3103"/>
              </a:lnSpc>
              <a:buFont typeface="Arial"/>
              <a:buChar char="•"/>
            </a:pPr>
            <a:r>
              <a:rPr lang="en-US" sz="2217" b="1" spc="11">
                <a:solidFill>
                  <a:srgbClr val="86C7ED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Word Error Rate (WER):</a:t>
            </a:r>
            <a:r>
              <a:rPr lang="en-US" sz="2217" spc="11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 Measure of recognition accuracy Is 10%</a:t>
            </a:r>
          </a:p>
          <a:p>
            <a:pPr algn="l">
              <a:lnSpc>
                <a:spcPts val="3103"/>
              </a:lnSpc>
            </a:pPr>
            <a:endParaRPr lang="en-US" sz="2217" spc="11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78679" lvl="1" indent="-239340" algn="l">
              <a:lnSpc>
                <a:spcPts val="3103"/>
              </a:lnSpc>
              <a:buFont typeface="Arial"/>
              <a:buChar char="•"/>
            </a:pPr>
            <a:r>
              <a:rPr lang="en-US" sz="2217" b="1" spc="11">
                <a:solidFill>
                  <a:srgbClr val="86C7ED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Qualitative Analysis</a:t>
            </a:r>
            <a:r>
              <a:rPr lang="en-US" sz="2217" spc="11">
                <a:solidFill>
                  <a:srgbClr val="1836B2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: </a:t>
            </a:r>
            <a:r>
              <a:rPr lang="en-US" sz="2217" spc="11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 manual review of randomlyselected transcriptions was conducted.</a:t>
            </a:r>
          </a:p>
          <a:p>
            <a:pPr algn="l">
              <a:lnSpc>
                <a:spcPts val="3103"/>
              </a:lnSpc>
              <a:spcBef>
                <a:spcPct val="0"/>
              </a:spcBef>
            </a:pPr>
            <a:endParaRPr lang="en-US" sz="2217" spc="11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5" name="Freeform 5"/>
          <p:cNvSpPr/>
          <p:nvPr/>
        </p:nvSpPr>
        <p:spPr>
          <a:xfrm flipH="1">
            <a:off x="-4549756" y="6067965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6" name="Freeform 6"/>
          <p:cNvSpPr/>
          <p:nvPr/>
        </p:nvSpPr>
        <p:spPr>
          <a:xfrm flipH="1">
            <a:off x="-5966802" y="1288739"/>
            <a:ext cx="8370405" cy="4779226"/>
          </a:xfrm>
          <a:custGeom>
            <a:avLst/>
            <a:gdLst/>
            <a:ahLst/>
            <a:cxnLst/>
            <a:rect l="l" t="t" r="r" b="b"/>
            <a:pathLst>
              <a:path w="8370405" h="4779226">
                <a:moveTo>
                  <a:pt x="8370405" y="0"/>
                </a:moveTo>
                <a:lnTo>
                  <a:pt x="0" y="0"/>
                </a:lnTo>
                <a:lnTo>
                  <a:pt x="0" y="4779226"/>
                </a:lnTo>
                <a:lnTo>
                  <a:pt x="8370405" y="4779226"/>
                </a:lnTo>
                <a:lnTo>
                  <a:pt x="83704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7" name="Freeform 7"/>
          <p:cNvSpPr/>
          <p:nvPr/>
        </p:nvSpPr>
        <p:spPr>
          <a:xfrm>
            <a:off x="3179559" y="6067965"/>
            <a:ext cx="512655" cy="292709"/>
          </a:xfrm>
          <a:custGeom>
            <a:avLst/>
            <a:gdLst/>
            <a:ahLst/>
            <a:cxnLst/>
            <a:rect l="l" t="t" r="r" b="b"/>
            <a:pathLst>
              <a:path w="512655" h="292709">
                <a:moveTo>
                  <a:pt x="0" y="0"/>
                </a:moveTo>
                <a:lnTo>
                  <a:pt x="512655" y="0"/>
                </a:lnTo>
                <a:lnTo>
                  <a:pt x="512655" y="292709"/>
                </a:lnTo>
                <a:lnTo>
                  <a:pt x="0" y="292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  <p:sp>
        <p:nvSpPr>
          <p:cNvPr id="8" name="Freeform 8"/>
          <p:cNvSpPr/>
          <p:nvPr/>
        </p:nvSpPr>
        <p:spPr>
          <a:xfrm>
            <a:off x="3179559" y="5212294"/>
            <a:ext cx="512655" cy="292709"/>
          </a:xfrm>
          <a:custGeom>
            <a:avLst/>
            <a:gdLst/>
            <a:ahLst/>
            <a:cxnLst/>
            <a:rect l="l" t="t" r="r" b="b"/>
            <a:pathLst>
              <a:path w="512655" h="292709">
                <a:moveTo>
                  <a:pt x="0" y="0"/>
                </a:moveTo>
                <a:lnTo>
                  <a:pt x="512655" y="0"/>
                </a:lnTo>
                <a:lnTo>
                  <a:pt x="512655" y="292709"/>
                </a:lnTo>
                <a:lnTo>
                  <a:pt x="0" y="292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fr-M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508</Words>
  <Application>Microsoft Office PowerPoint</Application>
  <PresentationFormat>Personnalisé</PresentationFormat>
  <Paragraphs>94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Fira Sans Bold</vt:lpstr>
      <vt:lpstr>Fira Sans</vt:lpstr>
      <vt:lpstr>Calibri</vt:lpstr>
      <vt:lpstr>Arial</vt:lpstr>
      <vt:lpstr>Fira Sans Ultra-Bold</vt:lpstr>
      <vt:lpstr>Fira Sans Semi-Bold</vt:lpstr>
      <vt:lpstr>Fira Sans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créativité excellence engagement confiance inclusion passion</dc:title>
  <cp:lastModifiedBy>Ali ASOUAB</cp:lastModifiedBy>
  <cp:revision>2</cp:revision>
  <dcterms:created xsi:type="dcterms:W3CDTF">2006-08-16T00:00:00Z</dcterms:created>
  <dcterms:modified xsi:type="dcterms:W3CDTF">2025-01-20T18:45:10Z</dcterms:modified>
  <dc:identifier>DAGcQrsdL04</dc:identifier>
</cp:coreProperties>
</file>